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 id="256" r:id="rId6"/>
    <p:sldId id="261" r:id="rId7"/>
    <p:sldId id="262" r:id="rId8"/>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D712DD80-6296-4646-BAA2-3C10E3FBCC19}" type="datetimeFigureOut">
              <a:rPr lang="da-DK" smtClean="0"/>
              <a:t>19-10-2015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ECC4C19-AC48-4AAF-9547-F97B40068F5C}" type="slidenum">
              <a:rPr lang="da-DK" smtClean="0"/>
              <a:t>‹nr.›</a:t>
            </a:fld>
            <a:endParaRPr lang="da-DK"/>
          </a:p>
        </p:txBody>
      </p:sp>
    </p:spTree>
    <p:extLst>
      <p:ext uri="{BB962C8B-B14F-4D97-AF65-F5344CB8AC3E}">
        <p14:creationId xmlns:p14="http://schemas.microsoft.com/office/powerpoint/2010/main" val="176656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712DD80-6296-4646-BAA2-3C10E3FBCC19}" type="datetimeFigureOut">
              <a:rPr lang="da-DK" smtClean="0"/>
              <a:t>19-10-2015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ECC4C19-AC48-4AAF-9547-F97B40068F5C}" type="slidenum">
              <a:rPr lang="da-DK" smtClean="0"/>
              <a:t>‹nr.›</a:t>
            </a:fld>
            <a:endParaRPr lang="da-DK"/>
          </a:p>
        </p:txBody>
      </p:sp>
    </p:spTree>
    <p:extLst>
      <p:ext uri="{BB962C8B-B14F-4D97-AF65-F5344CB8AC3E}">
        <p14:creationId xmlns:p14="http://schemas.microsoft.com/office/powerpoint/2010/main" val="594269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712DD80-6296-4646-BAA2-3C10E3FBCC19}" type="datetimeFigureOut">
              <a:rPr lang="da-DK" smtClean="0"/>
              <a:t>19-10-2015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ECC4C19-AC48-4AAF-9547-F97B40068F5C}" type="slidenum">
              <a:rPr lang="da-DK" smtClean="0"/>
              <a:t>‹nr.›</a:t>
            </a:fld>
            <a:endParaRPr lang="da-DK"/>
          </a:p>
        </p:txBody>
      </p:sp>
    </p:spTree>
    <p:extLst>
      <p:ext uri="{BB962C8B-B14F-4D97-AF65-F5344CB8AC3E}">
        <p14:creationId xmlns:p14="http://schemas.microsoft.com/office/powerpoint/2010/main" val="3986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712DD80-6296-4646-BAA2-3C10E3FBCC19}" type="datetimeFigureOut">
              <a:rPr lang="da-DK" smtClean="0"/>
              <a:t>19-10-2015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ECC4C19-AC48-4AAF-9547-F97B40068F5C}" type="slidenum">
              <a:rPr lang="da-DK" smtClean="0"/>
              <a:t>‹nr.›</a:t>
            </a:fld>
            <a:endParaRPr lang="da-DK"/>
          </a:p>
        </p:txBody>
      </p:sp>
    </p:spTree>
    <p:extLst>
      <p:ext uri="{BB962C8B-B14F-4D97-AF65-F5344CB8AC3E}">
        <p14:creationId xmlns:p14="http://schemas.microsoft.com/office/powerpoint/2010/main" val="2020518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D712DD80-6296-4646-BAA2-3C10E3FBCC19}" type="datetimeFigureOut">
              <a:rPr lang="da-DK" smtClean="0"/>
              <a:t>19-10-2015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ECC4C19-AC48-4AAF-9547-F97B40068F5C}" type="slidenum">
              <a:rPr lang="da-DK" smtClean="0"/>
              <a:t>‹nr.›</a:t>
            </a:fld>
            <a:endParaRPr lang="da-DK"/>
          </a:p>
        </p:txBody>
      </p:sp>
    </p:spTree>
    <p:extLst>
      <p:ext uri="{BB962C8B-B14F-4D97-AF65-F5344CB8AC3E}">
        <p14:creationId xmlns:p14="http://schemas.microsoft.com/office/powerpoint/2010/main" val="57879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D712DD80-6296-4646-BAA2-3C10E3FBCC19}" type="datetimeFigureOut">
              <a:rPr lang="da-DK" smtClean="0"/>
              <a:t>19-10-2015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ECC4C19-AC48-4AAF-9547-F97B40068F5C}" type="slidenum">
              <a:rPr lang="da-DK" smtClean="0"/>
              <a:t>‹nr.›</a:t>
            </a:fld>
            <a:endParaRPr lang="da-DK"/>
          </a:p>
        </p:txBody>
      </p:sp>
    </p:spTree>
    <p:extLst>
      <p:ext uri="{BB962C8B-B14F-4D97-AF65-F5344CB8AC3E}">
        <p14:creationId xmlns:p14="http://schemas.microsoft.com/office/powerpoint/2010/main" val="3247909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D712DD80-6296-4646-BAA2-3C10E3FBCC19}" type="datetimeFigureOut">
              <a:rPr lang="da-DK" smtClean="0"/>
              <a:t>19-10-2015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BECC4C19-AC48-4AAF-9547-F97B40068F5C}" type="slidenum">
              <a:rPr lang="da-DK" smtClean="0"/>
              <a:t>‹nr.›</a:t>
            </a:fld>
            <a:endParaRPr lang="da-DK"/>
          </a:p>
        </p:txBody>
      </p:sp>
    </p:spTree>
    <p:extLst>
      <p:ext uri="{BB962C8B-B14F-4D97-AF65-F5344CB8AC3E}">
        <p14:creationId xmlns:p14="http://schemas.microsoft.com/office/powerpoint/2010/main" val="1193421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D712DD80-6296-4646-BAA2-3C10E3FBCC19}" type="datetimeFigureOut">
              <a:rPr lang="da-DK" smtClean="0"/>
              <a:t>19-10-2015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BECC4C19-AC48-4AAF-9547-F97B40068F5C}" type="slidenum">
              <a:rPr lang="da-DK" smtClean="0"/>
              <a:t>‹nr.›</a:t>
            </a:fld>
            <a:endParaRPr lang="da-DK"/>
          </a:p>
        </p:txBody>
      </p:sp>
    </p:spTree>
    <p:extLst>
      <p:ext uri="{BB962C8B-B14F-4D97-AF65-F5344CB8AC3E}">
        <p14:creationId xmlns:p14="http://schemas.microsoft.com/office/powerpoint/2010/main" val="390187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D712DD80-6296-4646-BAA2-3C10E3FBCC19}" type="datetimeFigureOut">
              <a:rPr lang="da-DK" smtClean="0"/>
              <a:t>19-10-2015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BECC4C19-AC48-4AAF-9547-F97B40068F5C}" type="slidenum">
              <a:rPr lang="da-DK" smtClean="0"/>
              <a:t>‹nr.›</a:t>
            </a:fld>
            <a:endParaRPr lang="da-DK"/>
          </a:p>
        </p:txBody>
      </p:sp>
    </p:spTree>
    <p:extLst>
      <p:ext uri="{BB962C8B-B14F-4D97-AF65-F5344CB8AC3E}">
        <p14:creationId xmlns:p14="http://schemas.microsoft.com/office/powerpoint/2010/main" val="204988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D712DD80-6296-4646-BAA2-3C10E3FBCC19}" type="datetimeFigureOut">
              <a:rPr lang="da-DK" smtClean="0"/>
              <a:t>19-10-2015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ECC4C19-AC48-4AAF-9547-F97B40068F5C}" type="slidenum">
              <a:rPr lang="da-DK" smtClean="0"/>
              <a:t>‹nr.›</a:t>
            </a:fld>
            <a:endParaRPr lang="da-DK"/>
          </a:p>
        </p:txBody>
      </p:sp>
    </p:spTree>
    <p:extLst>
      <p:ext uri="{BB962C8B-B14F-4D97-AF65-F5344CB8AC3E}">
        <p14:creationId xmlns:p14="http://schemas.microsoft.com/office/powerpoint/2010/main" val="2805538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D712DD80-6296-4646-BAA2-3C10E3FBCC19}" type="datetimeFigureOut">
              <a:rPr lang="da-DK" smtClean="0"/>
              <a:t>19-10-2015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ECC4C19-AC48-4AAF-9547-F97B40068F5C}" type="slidenum">
              <a:rPr lang="da-DK" smtClean="0"/>
              <a:t>‹nr.›</a:t>
            </a:fld>
            <a:endParaRPr lang="da-DK"/>
          </a:p>
        </p:txBody>
      </p:sp>
    </p:spTree>
    <p:extLst>
      <p:ext uri="{BB962C8B-B14F-4D97-AF65-F5344CB8AC3E}">
        <p14:creationId xmlns:p14="http://schemas.microsoft.com/office/powerpoint/2010/main" val="1068149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gs>
            <a:gs pos="93000">
              <a:srgbClr val="0070C0"/>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2DD80-6296-4646-BAA2-3C10E3FBCC19}" type="datetimeFigureOut">
              <a:rPr lang="da-DK" smtClean="0"/>
              <a:t>19-10-2015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CC4C19-AC48-4AAF-9547-F97B40068F5C}" type="slidenum">
              <a:rPr lang="da-DK" smtClean="0"/>
              <a:t>‹nr.›</a:t>
            </a:fld>
            <a:endParaRPr lang="da-DK"/>
          </a:p>
        </p:txBody>
      </p:sp>
    </p:spTree>
    <p:extLst>
      <p:ext uri="{BB962C8B-B14F-4D97-AF65-F5344CB8AC3E}">
        <p14:creationId xmlns:p14="http://schemas.microsoft.com/office/powerpoint/2010/main" val="4102902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0" y="2018995"/>
            <a:ext cx="9144000" cy="4801314"/>
          </a:xfrm>
          <a:prstGeom prst="rect">
            <a:avLst/>
          </a:prstGeom>
        </p:spPr>
        <p:txBody>
          <a:bodyPr wrap="square">
            <a:spAutoFit/>
          </a:bodyPr>
          <a:lstStyle/>
          <a:p>
            <a:r>
              <a:rPr lang="da-DK" dirty="0" smtClean="0">
                <a:solidFill>
                  <a:schemeClr val="bg1"/>
                </a:solidFill>
              </a:rPr>
              <a:t>Filmen </a:t>
            </a:r>
            <a:r>
              <a:rPr lang="da-DK" dirty="0">
                <a:solidFill>
                  <a:schemeClr val="bg1"/>
                </a:solidFill>
              </a:rPr>
              <a:t>er tænkt som et debatoplæg og et forsøg </a:t>
            </a:r>
            <a:r>
              <a:rPr lang="da-DK" dirty="0" smtClean="0">
                <a:solidFill>
                  <a:schemeClr val="bg1"/>
                </a:solidFill>
              </a:rPr>
              <a:t>på </a:t>
            </a:r>
            <a:r>
              <a:rPr lang="da-DK" dirty="0">
                <a:solidFill>
                  <a:schemeClr val="bg1"/>
                </a:solidFill>
              </a:rPr>
              <a:t>at skabe fokus på om det vi gør faktisk </a:t>
            </a:r>
            <a:r>
              <a:rPr lang="da-DK" dirty="0" smtClean="0">
                <a:solidFill>
                  <a:schemeClr val="bg1"/>
                </a:solidFill>
              </a:rPr>
              <a:t>virker! Filmen </a:t>
            </a:r>
            <a:r>
              <a:rPr lang="da-DK" dirty="0">
                <a:solidFill>
                  <a:schemeClr val="bg1"/>
                </a:solidFill>
              </a:rPr>
              <a:t>viser 5 forskellige undervisningssituationer med fokus på 5 begreber fra toplisten over John </a:t>
            </a:r>
            <a:r>
              <a:rPr lang="da-DK" dirty="0" err="1">
                <a:solidFill>
                  <a:schemeClr val="bg1"/>
                </a:solidFill>
              </a:rPr>
              <a:t>Hatties</a:t>
            </a:r>
            <a:r>
              <a:rPr lang="da-DK" dirty="0">
                <a:solidFill>
                  <a:schemeClr val="bg1"/>
                </a:solidFill>
              </a:rPr>
              <a:t> </a:t>
            </a:r>
            <a:r>
              <a:rPr lang="da-DK" dirty="0" smtClean="0">
                <a:solidFill>
                  <a:schemeClr val="bg1"/>
                </a:solidFill>
              </a:rPr>
              <a:t>påvirkningsfaktorer og med anvendelse af Dorte Ågårds’ undersøgelser.</a:t>
            </a:r>
          </a:p>
          <a:p>
            <a:endParaRPr lang="da-DK" dirty="0">
              <a:solidFill>
                <a:schemeClr val="bg1"/>
              </a:solidFill>
            </a:endParaRPr>
          </a:p>
          <a:p>
            <a:r>
              <a:rPr lang="da-DK" dirty="0" smtClean="0">
                <a:solidFill>
                  <a:schemeClr val="bg1"/>
                </a:solidFill>
              </a:rPr>
              <a:t>Situationerne lægger op til diskussion ved at foreslå nogle løsninger. Disse løsningsforslag er ikke en multiple </a:t>
            </a:r>
            <a:r>
              <a:rPr lang="da-DK" dirty="0" err="1" smtClean="0">
                <a:solidFill>
                  <a:schemeClr val="bg1"/>
                </a:solidFill>
              </a:rPr>
              <a:t>choice</a:t>
            </a:r>
            <a:r>
              <a:rPr lang="da-DK" dirty="0" smtClean="0">
                <a:solidFill>
                  <a:schemeClr val="bg1"/>
                </a:solidFill>
              </a:rPr>
              <a:t> test. De er udelukkende til inspiration for diskussionen. Det gælder derfor på ingen måde om at gætte, hvilken løsning læreren i filmen vælger, men udelukkende at bruge situationen som udgangspunkt for en diskussion, evt. først i smågrupper og derefter i plenum.</a:t>
            </a:r>
          </a:p>
          <a:p>
            <a:endParaRPr lang="da-DK" dirty="0">
              <a:solidFill>
                <a:schemeClr val="bg1"/>
              </a:solidFill>
            </a:endParaRPr>
          </a:p>
          <a:p>
            <a:r>
              <a:rPr lang="da-DK" dirty="0" smtClean="0">
                <a:solidFill>
                  <a:schemeClr val="bg1"/>
                </a:solidFill>
              </a:rPr>
              <a:t>Afspil filmen med introduktion og mød værten Dres. Når hver af de 5 situationer spidser til, træder Dres ind og sætter situationen i perspektiv, kommer med løsningsforslag til inspiration og beder til sidst om at man pauser filmen, så diskussionen kan finde sted. Husk det gælder IKKE om at gætte, hvad læreren gør. Det er diskussionen, der er den væsentlige. </a:t>
            </a:r>
          </a:p>
          <a:p>
            <a:endParaRPr lang="da-DK" dirty="0">
              <a:solidFill>
                <a:schemeClr val="bg1"/>
              </a:solidFill>
            </a:endParaRPr>
          </a:p>
          <a:p>
            <a:r>
              <a:rPr lang="da-DK" dirty="0" smtClean="0">
                <a:solidFill>
                  <a:schemeClr val="bg1"/>
                </a:solidFill>
              </a:rPr>
              <a:t>Når diskussionen til den enkelte situation er overstået i grupper og/eller plenum, sættes filmen i gang igen, situationen afrundes af læreren, og filmen går til næste situation.</a:t>
            </a:r>
          </a:p>
          <a:p>
            <a:endParaRPr lang="da-DK" dirty="0"/>
          </a:p>
        </p:txBody>
      </p:sp>
      <p:pic>
        <p:nvPicPr>
          <p:cNvPr id="1026" name="Picture 2" descr="C:\Users\mads\Google Drev\Docs\HJ film\dp_fil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8" y="17782"/>
            <a:ext cx="4053134" cy="1956183"/>
          </a:xfrm>
          <a:prstGeom prst="rect">
            <a:avLst/>
          </a:prstGeom>
          <a:noFill/>
          <a:extLst>
            <a:ext uri="{909E8E84-426E-40DD-AFC4-6F175D3DCCD1}">
              <a14:hiddenFill xmlns:a14="http://schemas.microsoft.com/office/drawing/2010/main">
                <a:solidFill>
                  <a:srgbClr val="FFFFFF"/>
                </a:solidFill>
              </a14:hiddenFill>
            </a:ext>
          </a:extLst>
        </p:spPr>
      </p:pic>
      <p:sp>
        <p:nvSpPr>
          <p:cNvPr id="3" name="Rektangel 2"/>
          <p:cNvSpPr/>
          <p:nvPr/>
        </p:nvSpPr>
        <p:spPr>
          <a:xfrm>
            <a:off x="4283968" y="549083"/>
            <a:ext cx="4572000" cy="923330"/>
          </a:xfrm>
          <a:prstGeom prst="rect">
            <a:avLst/>
          </a:prstGeom>
        </p:spPr>
        <p:txBody>
          <a:bodyPr>
            <a:spAutoFit/>
          </a:bodyPr>
          <a:lstStyle/>
          <a:p>
            <a:r>
              <a:rPr lang="da-DK" b="1" dirty="0">
                <a:solidFill>
                  <a:schemeClr val="bg1"/>
                </a:solidFill>
              </a:rPr>
              <a:t>Målet </a:t>
            </a:r>
            <a:r>
              <a:rPr lang="da-DK" dirty="0">
                <a:solidFill>
                  <a:schemeClr val="bg1"/>
                </a:solidFill>
              </a:rPr>
              <a:t>er at skabe fokus, tænke over hvad vi </a:t>
            </a:r>
            <a:r>
              <a:rPr lang="da-DK" dirty="0" smtClean="0">
                <a:solidFill>
                  <a:schemeClr val="bg1"/>
                </a:solidFill>
              </a:rPr>
              <a:t>gør, </a:t>
            </a:r>
            <a:r>
              <a:rPr lang="da-DK" dirty="0">
                <a:solidFill>
                  <a:schemeClr val="bg1"/>
                </a:solidFill>
              </a:rPr>
              <a:t>og hvorfor vi gør </a:t>
            </a:r>
            <a:r>
              <a:rPr lang="da-DK" dirty="0" smtClean="0">
                <a:solidFill>
                  <a:schemeClr val="bg1"/>
                </a:solidFill>
              </a:rPr>
              <a:t>det!</a:t>
            </a:r>
            <a:endParaRPr lang="da-DK" dirty="0">
              <a:solidFill>
                <a:schemeClr val="bg1"/>
              </a:solidFill>
            </a:endParaRPr>
          </a:p>
          <a:p>
            <a:r>
              <a:rPr lang="da-DK" dirty="0"/>
              <a:t> </a:t>
            </a:r>
          </a:p>
        </p:txBody>
      </p:sp>
    </p:spTree>
    <p:extLst>
      <p:ext uri="{BB962C8B-B14F-4D97-AF65-F5344CB8AC3E}">
        <p14:creationId xmlns:p14="http://schemas.microsoft.com/office/powerpoint/2010/main" val="370592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ads\Google Drev\Docs\HJ film\or_fil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526"/>
            <a:ext cx="4067944" cy="1894306"/>
          </a:xfrm>
          <a:prstGeom prst="rect">
            <a:avLst/>
          </a:prstGeom>
          <a:noFill/>
          <a:extLst>
            <a:ext uri="{909E8E84-426E-40DD-AFC4-6F175D3DCCD1}">
              <a14:hiddenFill xmlns:a14="http://schemas.microsoft.com/office/drawing/2010/main">
                <a:solidFill>
                  <a:srgbClr val="FFFFFF"/>
                </a:solidFill>
              </a14:hiddenFill>
            </a:ext>
          </a:extLst>
        </p:spPr>
      </p:pic>
      <p:sp>
        <p:nvSpPr>
          <p:cNvPr id="2" name="Tekstboks 1"/>
          <p:cNvSpPr txBox="1"/>
          <p:nvPr/>
        </p:nvSpPr>
        <p:spPr>
          <a:xfrm>
            <a:off x="4342589" y="308585"/>
            <a:ext cx="3528392" cy="1200329"/>
          </a:xfrm>
          <a:prstGeom prst="rect">
            <a:avLst/>
          </a:prstGeom>
          <a:noFill/>
        </p:spPr>
        <p:txBody>
          <a:bodyPr wrap="square" rtlCol="0">
            <a:spAutoFit/>
          </a:bodyPr>
          <a:lstStyle/>
          <a:p>
            <a:r>
              <a:rPr lang="da-DK" b="1" dirty="0" smtClean="0">
                <a:solidFill>
                  <a:schemeClr val="bg1"/>
                </a:solidFill>
              </a:rPr>
              <a:t>Ole </a:t>
            </a:r>
            <a:r>
              <a:rPr lang="da-DK" dirty="0" smtClean="0">
                <a:solidFill>
                  <a:schemeClr val="bg1"/>
                </a:solidFill>
              </a:rPr>
              <a:t>kommer i dette klip ud for en situation, der ikke umiddelbart virker til at have noget med læring at gøre. Men alligevel…?</a:t>
            </a:r>
            <a:endParaRPr lang="da-DK" dirty="0">
              <a:solidFill>
                <a:schemeClr val="bg1"/>
              </a:solidFill>
            </a:endParaRPr>
          </a:p>
        </p:txBody>
      </p:sp>
      <p:sp>
        <p:nvSpPr>
          <p:cNvPr id="3" name="Tekstboks 2"/>
          <p:cNvSpPr txBox="1"/>
          <p:nvPr/>
        </p:nvSpPr>
        <p:spPr>
          <a:xfrm>
            <a:off x="0" y="1944283"/>
            <a:ext cx="9144000" cy="4893647"/>
          </a:xfrm>
          <a:prstGeom prst="rect">
            <a:avLst/>
          </a:prstGeom>
          <a:noFill/>
        </p:spPr>
        <p:txBody>
          <a:bodyPr wrap="square" rtlCol="0">
            <a:spAutoFit/>
          </a:bodyPr>
          <a:lstStyle/>
          <a:p>
            <a:pPr algn="ctr"/>
            <a:r>
              <a:rPr lang="da-DK" sz="2400" b="1" dirty="0" err="1" smtClean="0">
                <a:solidFill>
                  <a:schemeClr val="bg1"/>
                </a:solidFill>
              </a:rPr>
              <a:t>Relationskompetence</a:t>
            </a:r>
            <a:endParaRPr lang="da-DK" sz="2400" b="1" dirty="0" smtClean="0">
              <a:solidFill>
                <a:schemeClr val="bg1"/>
              </a:solidFill>
            </a:endParaRPr>
          </a:p>
          <a:p>
            <a:pPr algn="ctr"/>
            <a:endParaRPr lang="da-DK" b="1" dirty="0"/>
          </a:p>
          <a:p>
            <a:r>
              <a:rPr lang="da-DK" dirty="0" smtClean="0">
                <a:solidFill>
                  <a:schemeClr val="bg1"/>
                </a:solidFill>
              </a:rPr>
              <a:t>Gymnasieelever </a:t>
            </a:r>
            <a:r>
              <a:rPr lang="da-DK" dirty="0">
                <a:solidFill>
                  <a:schemeClr val="bg1"/>
                </a:solidFill>
              </a:rPr>
              <a:t>ser ud til at være meget motiverede for at få en uddannelse, men meget lidt motiverede for at gå i skole og at gøre det, som det kræver</a:t>
            </a:r>
            <a:r>
              <a:rPr lang="da-DK" dirty="0" smtClean="0">
                <a:solidFill>
                  <a:schemeClr val="bg1"/>
                </a:solidFill>
              </a:rPr>
              <a:t>. Og </a:t>
            </a:r>
            <a:r>
              <a:rPr lang="da-DK" dirty="0">
                <a:solidFill>
                  <a:schemeClr val="bg1"/>
                </a:solidFill>
              </a:rPr>
              <a:t>der </a:t>
            </a:r>
            <a:r>
              <a:rPr lang="da-DK" dirty="0" smtClean="0">
                <a:solidFill>
                  <a:schemeClr val="bg1"/>
                </a:solidFill>
              </a:rPr>
              <a:t>er grund </a:t>
            </a:r>
            <a:r>
              <a:rPr lang="da-DK" dirty="0">
                <a:solidFill>
                  <a:schemeClr val="bg1"/>
                </a:solidFill>
              </a:rPr>
              <a:t>til at tro, at en del af the missing link mellem de to dele kan være, at mange elever har brug for relationer mellem lærere og elever, som er mere positive og præget af mindre distance, end de oplever nu,</a:t>
            </a:r>
          </a:p>
          <a:p>
            <a:endParaRPr lang="da-DK" dirty="0">
              <a:solidFill>
                <a:schemeClr val="bg1"/>
              </a:solidFill>
            </a:endParaRPr>
          </a:p>
          <a:p>
            <a:r>
              <a:rPr lang="da-DK" dirty="0" smtClean="0">
                <a:solidFill>
                  <a:schemeClr val="bg1"/>
                </a:solidFill>
              </a:rPr>
              <a:t>Gymnasieelevers oplevelse af forholdet til deres lærere har stor betydning for deres motivation, fordi læreren igennem sit forhold til den enkelte elev påvirker elevens selvopfattelser og motivationsforestillinger – positivt eller negativt.</a:t>
            </a:r>
            <a:endParaRPr lang="da-DK" b="1" dirty="0" smtClean="0">
              <a:solidFill>
                <a:schemeClr val="bg1"/>
              </a:solidFill>
            </a:endParaRPr>
          </a:p>
          <a:p>
            <a:endParaRPr lang="da-DK" dirty="0" smtClean="0">
              <a:solidFill>
                <a:schemeClr val="bg1"/>
              </a:solidFill>
            </a:endParaRPr>
          </a:p>
          <a:p>
            <a:r>
              <a:rPr lang="da-DK" dirty="0" smtClean="0">
                <a:solidFill>
                  <a:schemeClr val="bg1"/>
                </a:solidFill>
              </a:rPr>
              <a:t>Filmen introducerer situationen, og værten Dres siger til, når filmen skal pauses. Husk det gælder IKKE om at gætte lærerens reaktion. Det er diskussionen om emnet med udgangspunkt i den konkrete situation, der er det væsentlige. Start filmen igen, når diskussionen er færdig i både smågrupper og evt. i plenum. </a:t>
            </a:r>
          </a:p>
          <a:p>
            <a:endParaRPr lang="da-DK" dirty="0"/>
          </a:p>
          <a:p>
            <a:endParaRPr lang="da-DK" dirty="0"/>
          </a:p>
        </p:txBody>
      </p:sp>
    </p:spTree>
    <p:extLst>
      <p:ext uri="{BB962C8B-B14F-4D97-AF65-F5344CB8AC3E}">
        <p14:creationId xmlns:p14="http://schemas.microsoft.com/office/powerpoint/2010/main" val="370592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ads\Google Drev\Docs\HJ film\ss_fil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38600" cy="2019300"/>
          </a:xfrm>
          <a:prstGeom prst="rect">
            <a:avLst/>
          </a:prstGeom>
          <a:noFill/>
          <a:extLst>
            <a:ext uri="{909E8E84-426E-40DD-AFC4-6F175D3DCCD1}">
              <a14:hiddenFill xmlns:a14="http://schemas.microsoft.com/office/drawing/2010/main">
                <a:solidFill>
                  <a:srgbClr val="FFFFFF"/>
                </a:solidFill>
              </a14:hiddenFill>
            </a:ext>
          </a:extLst>
        </p:spPr>
      </p:pic>
      <p:sp>
        <p:nvSpPr>
          <p:cNvPr id="2" name="Tekstboks 1"/>
          <p:cNvSpPr txBox="1"/>
          <p:nvPr/>
        </p:nvSpPr>
        <p:spPr>
          <a:xfrm>
            <a:off x="4427984" y="548680"/>
            <a:ext cx="3672408" cy="1200329"/>
          </a:xfrm>
          <a:prstGeom prst="rect">
            <a:avLst/>
          </a:prstGeom>
          <a:noFill/>
        </p:spPr>
        <p:txBody>
          <a:bodyPr wrap="square" rtlCol="0">
            <a:spAutoFit/>
          </a:bodyPr>
          <a:lstStyle/>
          <a:p>
            <a:r>
              <a:rPr lang="da-DK" b="1" dirty="0" smtClean="0">
                <a:solidFill>
                  <a:schemeClr val="bg1"/>
                </a:solidFill>
              </a:rPr>
              <a:t>Sebastian</a:t>
            </a:r>
            <a:r>
              <a:rPr lang="da-DK" dirty="0" smtClean="0">
                <a:solidFill>
                  <a:schemeClr val="bg1"/>
                </a:solidFill>
              </a:rPr>
              <a:t> træder ind af døren og skal på kort tid vælge, hvorledes han i denne situation etablerer sin troværdighed.</a:t>
            </a:r>
            <a:endParaRPr lang="da-DK" dirty="0">
              <a:solidFill>
                <a:schemeClr val="bg1"/>
              </a:solidFill>
            </a:endParaRPr>
          </a:p>
        </p:txBody>
      </p:sp>
      <p:sp>
        <p:nvSpPr>
          <p:cNvPr id="3" name="Tekstboks 2"/>
          <p:cNvSpPr txBox="1"/>
          <p:nvPr/>
        </p:nvSpPr>
        <p:spPr>
          <a:xfrm>
            <a:off x="107504" y="2019300"/>
            <a:ext cx="8928992" cy="4062651"/>
          </a:xfrm>
          <a:prstGeom prst="rect">
            <a:avLst/>
          </a:prstGeom>
          <a:noFill/>
        </p:spPr>
        <p:txBody>
          <a:bodyPr wrap="square" rtlCol="0">
            <a:spAutoFit/>
          </a:bodyPr>
          <a:lstStyle/>
          <a:p>
            <a:pPr algn="ctr"/>
            <a:r>
              <a:rPr lang="da-DK" sz="2400" b="1" dirty="0" smtClean="0">
                <a:solidFill>
                  <a:schemeClr val="bg1"/>
                </a:solidFill>
              </a:rPr>
              <a:t>Lærertroværdighed</a:t>
            </a:r>
          </a:p>
          <a:p>
            <a:endParaRPr lang="da-DK" dirty="0" smtClean="0"/>
          </a:p>
          <a:p>
            <a:r>
              <a:rPr lang="da-DK" dirty="0">
                <a:solidFill>
                  <a:schemeClr val="bg1"/>
                </a:solidFill>
              </a:rPr>
              <a:t>Læreren har </a:t>
            </a:r>
            <a:r>
              <a:rPr lang="da-DK" dirty="0" smtClean="0">
                <a:solidFill>
                  <a:schemeClr val="bg1"/>
                </a:solidFill>
              </a:rPr>
              <a:t>så afgørende </a:t>
            </a:r>
            <a:r>
              <a:rPr lang="da-DK" dirty="0">
                <a:solidFill>
                  <a:schemeClr val="bg1"/>
                </a:solidFill>
              </a:rPr>
              <a:t>betydning for elevers motivation, </a:t>
            </a:r>
            <a:r>
              <a:rPr lang="da-DK" dirty="0" smtClean="0">
                <a:solidFill>
                  <a:schemeClr val="bg1"/>
                </a:solidFill>
              </a:rPr>
              <a:t>at </a:t>
            </a:r>
            <a:r>
              <a:rPr lang="da-DK" dirty="0">
                <a:solidFill>
                  <a:schemeClr val="bg1"/>
                </a:solidFill>
              </a:rPr>
              <a:t>de faktisk kan gøre noget ved elevers problematiske læringsadfærd. Det retter fokus mod læreres egen adfærd og rolle og giver dem nye muligheder for at påvirke situationen. Samtidig kræver det, at lærere ændrer deres opfattelse af elever og motivation og undersøger, hvad de selv gør, hvad de kunne gøre anderledes </a:t>
            </a:r>
            <a:endParaRPr lang="da-DK" dirty="0" smtClean="0">
              <a:solidFill>
                <a:schemeClr val="bg1"/>
              </a:solidFill>
            </a:endParaRPr>
          </a:p>
          <a:p>
            <a:endParaRPr lang="da-DK" dirty="0"/>
          </a:p>
          <a:p>
            <a:r>
              <a:rPr lang="da-DK" dirty="0" smtClean="0">
                <a:solidFill>
                  <a:schemeClr val="bg1"/>
                </a:solidFill>
              </a:rPr>
              <a:t>Filmen introducerer situationen, og værten Dres siger til, når filmen skal pauses. Husk det gælder IKKE om at gætte lærerens reaktion. Det er diskussionen om emnet med udgangspunkt i den konkrete situation, der er det væsentlige. Start filmen igen, når diskussionen er færdig i både smågrupper og evt. i plenum. </a:t>
            </a:r>
          </a:p>
          <a:p>
            <a:endParaRPr lang="da-DK" dirty="0" smtClean="0"/>
          </a:p>
          <a:p>
            <a:endParaRPr lang="da-DK" dirty="0"/>
          </a:p>
        </p:txBody>
      </p:sp>
    </p:spTree>
    <p:extLst>
      <p:ext uri="{BB962C8B-B14F-4D97-AF65-F5344CB8AC3E}">
        <p14:creationId xmlns:p14="http://schemas.microsoft.com/office/powerpoint/2010/main" val="370592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ads\Google Drev\Docs\HJ film\js_fil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24350" cy="2162175"/>
          </a:xfrm>
          <a:prstGeom prst="rect">
            <a:avLst/>
          </a:prstGeom>
          <a:noFill/>
          <a:extLst>
            <a:ext uri="{909E8E84-426E-40DD-AFC4-6F175D3DCCD1}">
              <a14:hiddenFill xmlns:a14="http://schemas.microsoft.com/office/drawing/2010/main">
                <a:solidFill>
                  <a:srgbClr val="FFFFFF"/>
                </a:solidFill>
              </a14:hiddenFill>
            </a:ext>
          </a:extLst>
        </p:spPr>
      </p:pic>
      <p:sp>
        <p:nvSpPr>
          <p:cNvPr id="2" name="Tekstboks 1"/>
          <p:cNvSpPr txBox="1"/>
          <p:nvPr/>
        </p:nvSpPr>
        <p:spPr>
          <a:xfrm>
            <a:off x="4644008" y="620688"/>
            <a:ext cx="3672408" cy="923330"/>
          </a:xfrm>
          <a:prstGeom prst="rect">
            <a:avLst/>
          </a:prstGeom>
          <a:noFill/>
        </p:spPr>
        <p:txBody>
          <a:bodyPr wrap="square" rtlCol="0">
            <a:spAutoFit/>
          </a:bodyPr>
          <a:lstStyle/>
          <a:p>
            <a:r>
              <a:rPr lang="da-DK" b="1" dirty="0" smtClean="0">
                <a:solidFill>
                  <a:schemeClr val="bg1"/>
                </a:solidFill>
              </a:rPr>
              <a:t>Jacob </a:t>
            </a:r>
            <a:r>
              <a:rPr lang="da-DK" dirty="0" smtClean="0">
                <a:solidFill>
                  <a:schemeClr val="bg1"/>
                </a:solidFill>
              </a:rPr>
              <a:t>mærker pludselig jorden skride under sin undervisning…hvad kan han gøre?</a:t>
            </a:r>
            <a:endParaRPr lang="da-DK" dirty="0">
              <a:solidFill>
                <a:schemeClr val="bg1"/>
              </a:solidFill>
            </a:endParaRPr>
          </a:p>
        </p:txBody>
      </p:sp>
      <p:sp>
        <p:nvSpPr>
          <p:cNvPr id="3" name="Tekstboks 2"/>
          <p:cNvSpPr txBox="1"/>
          <p:nvPr/>
        </p:nvSpPr>
        <p:spPr>
          <a:xfrm>
            <a:off x="0" y="2204738"/>
            <a:ext cx="9144000" cy="4893647"/>
          </a:xfrm>
          <a:prstGeom prst="rect">
            <a:avLst/>
          </a:prstGeom>
          <a:noFill/>
        </p:spPr>
        <p:txBody>
          <a:bodyPr wrap="square" rtlCol="0">
            <a:spAutoFit/>
          </a:bodyPr>
          <a:lstStyle/>
          <a:p>
            <a:pPr algn="ctr"/>
            <a:r>
              <a:rPr lang="da-DK" sz="2400" b="1" dirty="0">
                <a:solidFill>
                  <a:schemeClr val="bg1"/>
                </a:solidFill>
              </a:rPr>
              <a:t>Adfærdsledelse</a:t>
            </a:r>
          </a:p>
          <a:p>
            <a:endParaRPr lang="da-DK" dirty="0" smtClean="0">
              <a:solidFill>
                <a:schemeClr val="bg1"/>
              </a:solidFill>
            </a:endParaRPr>
          </a:p>
          <a:p>
            <a:r>
              <a:rPr lang="da-DK" dirty="0" smtClean="0">
                <a:solidFill>
                  <a:schemeClr val="bg1"/>
                </a:solidFill>
              </a:rPr>
              <a:t>Adfærdsledelse = skabelse </a:t>
            </a:r>
            <a:r>
              <a:rPr lang="da-DK" dirty="0">
                <a:solidFill>
                  <a:schemeClr val="bg1"/>
                </a:solidFill>
              </a:rPr>
              <a:t>af et miljø hvor adfærden er positiv og konstruktiv</a:t>
            </a:r>
            <a:r>
              <a:rPr lang="da-DK" dirty="0" smtClean="0">
                <a:solidFill>
                  <a:schemeClr val="bg1"/>
                </a:solidFill>
              </a:rPr>
              <a:t>.</a:t>
            </a:r>
          </a:p>
          <a:p>
            <a:endParaRPr lang="da-DK" dirty="0">
              <a:solidFill>
                <a:schemeClr val="bg1"/>
              </a:solidFill>
            </a:endParaRPr>
          </a:p>
          <a:p>
            <a:r>
              <a:rPr lang="da-DK" dirty="0" smtClean="0">
                <a:solidFill>
                  <a:schemeClr val="bg1"/>
                </a:solidFill>
              </a:rPr>
              <a:t>Fokus har skiftet fra, </a:t>
            </a:r>
            <a:r>
              <a:rPr lang="da-DK" dirty="0">
                <a:solidFill>
                  <a:schemeClr val="bg1"/>
                </a:solidFill>
              </a:rPr>
              <a:t>at læreren skal styre klassen til at læreren skal lede klassen. Men i enhver klasse er adfærd og passende opførsel noget, som læreren bør fokusere på. </a:t>
            </a:r>
            <a:r>
              <a:rPr lang="da-DK" dirty="0" smtClean="0">
                <a:solidFill>
                  <a:schemeClr val="bg1"/>
                </a:solidFill>
              </a:rPr>
              <a:t> </a:t>
            </a:r>
          </a:p>
          <a:p>
            <a:endParaRPr lang="da-DK" dirty="0">
              <a:solidFill>
                <a:schemeClr val="bg1"/>
              </a:solidFill>
            </a:endParaRPr>
          </a:p>
          <a:p>
            <a:r>
              <a:rPr lang="da-DK" dirty="0">
                <a:solidFill>
                  <a:schemeClr val="bg1"/>
                </a:solidFill>
              </a:rPr>
              <a:t>Der er konsekvenser af ikke at gribe </a:t>
            </a:r>
            <a:r>
              <a:rPr lang="da-DK" dirty="0" smtClean="0">
                <a:solidFill>
                  <a:schemeClr val="bg1"/>
                </a:solidFill>
              </a:rPr>
              <a:t>ind. Når </a:t>
            </a:r>
            <a:r>
              <a:rPr lang="da-DK" dirty="0">
                <a:solidFill>
                  <a:schemeClr val="bg1"/>
                </a:solidFill>
              </a:rPr>
              <a:t>læreren ikke griber ind, oplever elever det som om, han/hun er ligeglad, </a:t>
            </a:r>
            <a:r>
              <a:rPr lang="da-DK" dirty="0" smtClean="0">
                <a:solidFill>
                  <a:schemeClr val="bg1"/>
                </a:solidFill>
              </a:rPr>
              <a:t>“ligeglade </a:t>
            </a:r>
            <a:r>
              <a:rPr lang="da-DK" dirty="0">
                <a:solidFill>
                  <a:schemeClr val="bg1"/>
                </a:solidFill>
              </a:rPr>
              <a:t>lærere” er </a:t>
            </a:r>
            <a:r>
              <a:rPr lang="da-DK" dirty="0" smtClean="0">
                <a:solidFill>
                  <a:schemeClr val="bg1"/>
                </a:solidFill>
              </a:rPr>
              <a:t>demotiverende.</a:t>
            </a:r>
          </a:p>
          <a:p>
            <a:endParaRPr lang="da-DK" dirty="0"/>
          </a:p>
          <a:p>
            <a:r>
              <a:rPr lang="da-DK" dirty="0" smtClean="0">
                <a:solidFill>
                  <a:schemeClr val="bg1"/>
                </a:solidFill>
              </a:rPr>
              <a:t>Filmen introducerer situationen, og værten Dres siger til, når filmen skal pauses. Husk det gælder IKKE om at gætte lærerens reaktion. Det er diskussionen om emnet med udgangspunkt i den konkrete situation, der er det væsentlige. Start filmen igen, når diskussionen er færdig i både smågrupper og evt. i plenum. </a:t>
            </a:r>
          </a:p>
          <a:p>
            <a:endParaRPr lang="da-DK" dirty="0"/>
          </a:p>
          <a:p>
            <a:endParaRPr lang="da-DK" dirty="0"/>
          </a:p>
          <a:p>
            <a:endParaRPr lang="da-DK" dirty="0"/>
          </a:p>
        </p:txBody>
      </p:sp>
    </p:spTree>
    <p:extLst>
      <p:ext uri="{BB962C8B-B14F-4D97-AF65-F5344CB8AC3E}">
        <p14:creationId xmlns:p14="http://schemas.microsoft.com/office/powerpoint/2010/main" val="370592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mads\Google Drev\Docs\HJ film\hw_fil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 y="33469"/>
            <a:ext cx="4410075" cy="2200275"/>
          </a:xfrm>
          <a:prstGeom prst="rect">
            <a:avLst/>
          </a:prstGeom>
          <a:noFill/>
          <a:extLst>
            <a:ext uri="{909E8E84-426E-40DD-AFC4-6F175D3DCCD1}">
              <a14:hiddenFill xmlns:a14="http://schemas.microsoft.com/office/drawing/2010/main">
                <a:solidFill>
                  <a:srgbClr val="FFFFFF"/>
                </a:solidFill>
              </a14:hiddenFill>
            </a:ext>
          </a:extLst>
        </p:spPr>
      </p:pic>
      <p:sp>
        <p:nvSpPr>
          <p:cNvPr id="4" name="Tekstboks 3"/>
          <p:cNvSpPr txBox="1"/>
          <p:nvPr/>
        </p:nvSpPr>
        <p:spPr>
          <a:xfrm>
            <a:off x="4788024" y="688315"/>
            <a:ext cx="3672408" cy="923330"/>
          </a:xfrm>
          <a:prstGeom prst="rect">
            <a:avLst/>
          </a:prstGeom>
          <a:noFill/>
        </p:spPr>
        <p:txBody>
          <a:bodyPr wrap="square" rtlCol="0">
            <a:spAutoFit/>
          </a:bodyPr>
          <a:lstStyle/>
          <a:p>
            <a:r>
              <a:rPr lang="da-DK" b="1" dirty="0" smtClean="0">
                <a:solidFill>
                  <a:schemeClr val="bg1"/>
                </a:solidFill>
              </a:rPr>
              <a:t>Hanne</a:t>
            </a:r>
            <a:r>
              <a:rPr lang="da-DK" dirty="0" smtClean="0">
                <a:solidFill>
                  <a:schemeClr val="bg1"/>
                </a:solidFill>
              </a:rPr>
              <a:t> har til hensigt at kombinere lærerstyring og elevinddragelse…lykkes det? </a:t>
            </a:r>
            <a:endParaRPr lang="da-DK" dirty="0">
              <a:solidFill>
                <a:schemeClr val="bg1"/>
              </a:solidFill>
            </a:endParaRPr>
          </a:p>
        </p:txBody>
      </p:sp>
      <p:sp>
        <p:nvSpPr>
          <p:cNvPr id="5" name="Tekstboks 4"/>
          <p:cNvSpPr txBox="1"/>
          <p:nvPr/>
        </p:nvSpPr>
        <p:spPr>
          <a:xfrm>
            <a:off x="12102" y="2233744"/>
            <a:ext cx="9143189" cy="4616648"/>
          </a:xfrm>
          <a:prstGeom prst="rect">
            <a:avLst/>
          </a:prstGeom>
          <a:noFill/>
        </p:spPr>
        <p:txBody>
          <a:bodyPr wrap="square" rtlCol="0">
            <a:spAutoFit/>
          </a:bodyPr>
          <a:lstStyle/>
          <a:p>
            <a:pPr algn="ctr"/>
            <a:r>
              <a:rPr lang="da-DK" sz="2400" b="1" dirty="0">
                <a:solidFill>
                  <a:schemeClr val="bg1"/>
                </a:solidFill>
              </a:rPr>
              <a:t>Klasseledelse</a:t>
            </a:r>
          </a:p>
          <a:p>
            <a:endParaRPr lang="da-DK" dirty="0" smtClean="0">
              <a:solidFill>
                <a:schemeClr val="bg1"/>
              </a:solidFill>
            </a:endParaRPr>
          </a:p>
          <a:p>
            <a:r>
              <a:rPr lang="da-DK" dirty="0" smtClean="0">
                <a:solidFill>
                  <a:schemeClr val="bg1"/>
                </a:solidFill>
              </a:rPr>
              <a:t>Der </a:t>
            </a:r>
            <a:r>
              <a:rPr lang="da-DK" dirty="0">
                <a:solidFill>
                  <a:schemeClr val="bg1"/>
                </a:solidFill>
              </a:rPr>
              <a:t>er ekstremt meget undervisning i skolen, som kører efter </a:t>
            </a:r>
            <a:r>
              <a:rPr lang="da-DK" dirty="0" smtClean="0">
                <a:solidFill>
                  <a:schemeClr val="bg1"/>
                </a:solidFill>
              </a:rPr>
              <a:t>såkaldte IRE-sekvenser</a:t>
            </a:r>
            <a:r>
              <a:rPr lang="da-DK" dirty="0">
                <a:solidFill>
                  <a:schemeClr val="bg1"/>
                </a:solidFill>
              </a:rPr>
              <a:t>: Initiering, Respons, Evaluering. Modellen er, at læreren stiller et spørgsmål; eleven giver et svar; derefter stiller læreren et kontrolspørgsmål; eleven giver et svar; endelig kommer læreren med svaret. </a:t>
            </a:r>
            <a:endParaRPr lang="da-DK" dirty="0" smtClean="0">
              <a:solidFill>
                <a:schemeClr val="bg1"/>
              </a:solidFill>
            </a:endParaRPr>
          </a:p>
          <a:p>
            <a:endParaRPr lang="da-DK" dirty="0">
              <a:solidFill>
                <a:schemeClr val="bg1"/>
              </a:solidFill>
            </a:endParaRPr>
          </a:p>
          <a:p>
            <a:r>
              <a:rPr lang="da-DK" dirty="0" smtClean="0">
                <a:solidFill>
                  <a:schemeClr val="bg1"/>
                </a:solidFill>
              </a:rPr>
              <a:t>Klasseledelse drejer sig i høj grad om, at læreren </a:t>
            </a:r>
            <a:r>
              <a:rPr lang="da-DK" dirty="0">
                <a:solidFill>
                  <a:schemeClr val="bg1"/>
                </a:solidFill>
              </a:rPr>
              <a:t>strukturerer - eleverne arbejder. </a:t>
            </a:r>
            <a:r>
              <a:rPr lang="da-DK" dirty="0" smtClean="0">
                <a:solidFill>
                  <a:schemeClr val="bg1"/>
                </a:solidFill>
              </a:rPr>
              <a:t>Det </a:t>
            </a:r>
            <a:r>
              <a:rPr lang="da-DK" dirty="0">
                <a:solidFill>
                  <a:schemeClr val="bg1"/>
                </a:solidFill>
              </a:rPr>
              <a:t>affektive og kognitive inddrages i kraft af strukturerne, som på én gang gøres spændende, </a:t>
            </a:r>
            <a:r>
              <a:rPr lang="da-DK" dirty="0" smtClean="0">
                <a:solidFill>
                  <a:schemeClr val="bg1"/>
                </a:solidFill>
              </a:rPr>
              <a:t>konkurrenceprægede og inddragende.</a:t>
            </a:r>
          </a:p>
          <a:p>
            <a:endParaRPr lang="da-DK" dirty="0">
              <a:solidFill>
                <a:schemeClr val="bg1"/>
              </a:solidFill>
            </a:endParaRPr>
          </a:p>
          <a:p>
            <a:r>
              <a:rPr lang="da-DK" dirty="0" smtClean="0">
                <a:solidFill>
                  <a:schemeClr val="bg1"/>
                </a:solidFill>
              </a:rPr>
              <a:t>Filmen introducerer situationen, og værten Dres siger til, når filmen skal pauses. Husk det gælder IKKE om at gætte lærerens reaktion. Det er diskussionen om emnet med udgangspunkt i den konkrete situation, der er det væsentlige. Start filmen igen, når diskussionen er færdig i både smågrupper og evt. i plenum. </a:t>
            </a:r>
          </a:p>
          <a:p>
            <a:endParaRPr lang="da-DK" dirty="0" smtClean="0"/>
          </a:p>
          <a:p>
            <a:endParaRPr lang="da-DK" dirty="0" smtClean="0"/>
          </a:p>
        </p:txBody>
      </p:sp>
    </p:spTree>
    <p:extLst>
      <p:ext uri="{BB962C8B-B14F-4D97-AF65-F5344CB8AC3E}">
        <p14:creationId xmlns:p14="http://schemas.microsoft.com/office/powerpoint/2010/main" val="2836175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mads\Google Drev\Docs\HJ film\kf_fil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469"/>
            <a:ext cx="3971925" cy="1990725"/>
          </a:xfrm>
          <a:prstGeom prst="rect">
            <a:avLst/>
          </a:prstGeom>
          <a:noFill/>
          <a:extLst>
            <a:ext uri="{909E8E84-426E-40DD-AFC4-6F175D3DCCD1}">
              <a14:hiddenFill xmlns:a14="http://schemas.microsoft.com/office/drawing/2010/main">
                <a:solidFill>
                  <a:srgbClr val="FFFFFF"/>
                </a:solidFill>
              </a14:hiddenFill>
            </a:ext>
          </a:extLst>
        </p:spPr>
      </p:pic>
      <p:sp>
        <p:nvSpPr>
          <p:cNvPr id="2" name="Tekstboks 1"/>
          <p:cNvSpPr txBox="1"/>
          <p:nvPr/>
        </p:nvSpPr>
        <p:spPr>
          <a:xfrm>
            <a:off x="4499992" y="404664"/>
            <a:ext cx="3240360" cy="923330"/>
          </a:xfrm>
          <a:prstGeom prst="rect">
            <a:avLst/>
          </a:prstGeom>
          <a:noFill/>
        </p:spPr>
        <p:txBody>
          <a:bodyPr wrap="square" rtlCol="0">
            <a:spAutoFit/>
          </a:bodyPr>
          <a:lstStyle/>
          <a:p>
            <a:r>
              <a:rPr lang="da-DK" b="1" dirty="0" smtClean="0">
                <a:solidFill>
                  <a:schemeClr val="bg1"/>
                </a:solidFill>
              </a:rPr>
              <a:t>Kristine</a:t>
            </a:r>
            <a:r>
              <a:rPr lang="da-DK" dirty="0" smtClean="0"/>
              <a:t> </a:t>
            </a:r>
            <a:r>
              <a:rPr lang="da-DK" dirty="0" smtClean="0">
                <a:solidFill>
                  <a:schemeClr val="bg1"/>
                </a:solidFill>
              </a:rPr>
              <a:t>befinder sig i en klassisk situation, hvor eleven har forventning om </a:t>
            </a:r>
            <a:r>
              <a:rPr lang="da-DK" dirty="0" err="1" smtClean="0">
                <a:solidFill>
                  <a:schemeClr val="bg1"/>
                </a:solidFill>
              </a:rPr>
              <a:t>feed-back</a:t>
            </a:r>
            <a:r>
              <a:rPr lang="da-DK" dirty="0" smtClean="0">
                <a:solidFill>
                  <a:schemeClr val="bg1"/>
                </a:solidFill>
              </a:rPr>
              <a:t>.</a:t>
            </a:r>
            <a:endParaRPr lang="da-DK" dirty="0">
              <a:solidFill>
                <a:schemeClr val="bg1"/>
              </a:solidFill>
            </a:endParaRPr>
          </a:p>
        </p:txBody>
      </p:sp>
      <p:sp>
        <p:nvSpPr>
          <p:cNvPr id="3" name="Tekstboks 2"/>
          <p:cNvSpPr txBox="1"/>
          <p:nvPr/>
        </p:nvSpPr>
        <p:spPr>
          <a:xfrm>
            <a:off x="179512" y="2040151"/>
            <a:ext cx="8928992" cy="4431983"/>
          </a:xfrm>
          <a:prstGeom prst="rect">
            <a:avLst/>
          </a:prstGeom>
          <a:noFill/>
        </p:spPr>
        <p:txBody>
          <a:bodyPr wrap="square" rtlCol="0">
            <a:spAutoFit/>
          </a:bodyPr>
          <a:lstStyle/>
          <a:p>
            <a:pPr algn="ctr"/>
            <a:r>
              <a:rPr lang="da-DK" sz="2400" b="1" dirty="0">
                <a:solidFill>
                  <a:schemeClr val="bg1"/>
                </a:solidFill>
              </a:rPr>
              <a:t>Feedback</a:t>
            </a:r>
          </a:p>
          <a:p>
            <a:endParaRPr lang="da-DK" dirty="0" smtClean="0">
              <a:solidFill>
                <a:schemeClr val="bg1"/>
              </a:solidFill>
            </a:endParaRPr>
          </a:p>
          <a:p>
            <a:r>
              <a:rPr lang="da-DK" dirty="0" smtClean="0">
                <a:solidFill>
                  <a:schemeClr val="bg1"/>
                </a:solidFill>
              </a:rPr>
              <a:t>Det </a:t>
            </a:r>
            <a:r>
              <a:rPr lang="da-DK" dirty="0">
                <a:solidFill>
                  <a:schemeClr val="bg1"/>
                </a:solidFill>
              </a:rPr>
              <a:t>er ikke tilstrækkeligt at opsætte tydelige mål for elevernes læring, hvis feedback skal være effektiv. </a:t>
            </a:r>
            <a:r>
              <a:rPr lang="da-DK" dirty="0" smtClean="0">
                <a:solidFill>
                  <a:schemeClr val="bg1"/>
                </a:solidFill>
              </a:rPr>
              <a:t> Feedback </a:t>
            </a:r>
            <a:r>
              <a:rPr lang="da-DK" dirty="0">
                <a:solidFill>
                  <a:schemeClr val="bg1"/>
                </a:solidFill>
              </a:rPr>
              <a:t>skal opfattes som den generator, der hjælper eleven videre i læreprocessen mod læringsmålet. Vi skal skabe et læringsmiljø, hvor fejl bydes velkommen, da fejl skaber potentielle akkommodationsmuligheder og dermed er nøglen til videre </a:t>
            </a:r>
            <a:r>
              <a:rPr lang="da-DK" dirty="0" smtClean="0">
                <a:solidFill>
                  <a:schemeClr val="bg1"/>
                </a:solidFill>
              </a:rPr>
              <a:t>læring.</a:t>
            </a:r>
          </a:p>
          <a:p>
            <a:endParaRPr lang="da-DK" dirty="0">
              <a:solidFill>
                <a:schemeClr val="bg1"/>
              </a:solidFill>
            </a:endParaRPr>
          </a:p>
          <a:p>
            <a:r>
              <a:rPr lang="da-DK" dirty="0">
                <a:solidFill>
                  <a:schemeClr val="bg1"/>
                </a:solidFill>
              </a:rPr>
              <a:t>Formålet med denne løbende feedback er at lukke hullet i læringskløften mellem det sted elever befinder sig og der hvor eleven skal hen for at opfylde </a:t>
            </a:r>
            <a:r>
              <a:rPr lang="da-DK" dirty="0" smtClean="0">
                <a:solidFill>
                  <a:schemeClr val="bg1"/>
                </a:solidFill>
              </a:rPr>
              <a:t>læringsmålet.</a:t>
            </a:r>
          </a:p>
          <a:p>
            <a:endParaRPr lang="da-DK" dirty="0">
              <a:solidFill>
                <a:schemeClr val="bg1"/>
              </a:solidFill>
            </a:endParaRPr>
          </a:p>
          <a:p>
            <a:r>
              <a:rPr lang="da-DK" dirty="0" smtClean="0">
                <a:solidFill>
                  <a:schemeClr val="bg1"/>
                </a:solidFill>
              </a:rPr>
              <a:t>Filmen introducerer situationen, og værten Dres siger til, når filmen skal pauses. Husk det gælder IKKE om at gætte lærerens reaktion. Det er diskussionen om emnet med udgangspunkt i den konkrete situation, der er det væsentlige. Start filmen igen, når diskussionen er færdig i både smågrupper og evt. i plenum. </a:t>
            </a:r>
          </a:p>
          <a:p>
            <a:endParaRPr lang="da-DK" sz="2400" b="1" dirty="0"/>
          </a:p>
        </p:txBody>
      </p:sp>
    </p:spTree>
    <p:extLst>
      <p:ext uri="{BB962C8B-B14F-4D97-AF65-F5344CB8AC3E}">
        <p14:creationId xmlns:p14="http://schemas.microsoft.com/office/powerpoint/2010/main" val="468299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mads\Google Drev\Docs\HJ film\slu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629025" cy="1809750"/>
          </a:xfrm>
          <a:prstGeom prst="rect">
            <a:avLst/>
          </a:prstGeom>
          <a:noFill/>
          <a:extLst>
            <a:ext uri="{909E8E84-426E-40DD-AFC4-6F175D3DCCD1}">
              <a14:hiddenFill xmlns:a14="http://schemas.microsoft.com/office/drawing/2010/main">
                <a:solidFill>
                  <a:srgbClr val="FFFFFF"/>
                </a:solidFill>
              </a14:hiddenFill>
            </a:ext>
          </a:extLst>
        </p:spPr>
      </p:pic>
      <p:sp>
        <p:nvSpPr>
          <p:cNvPr id="4" name="Tekstboks 3"/>
          <p:cNvSpPr txBox="1"/>
          <p:nvPr/>
        </p:nvSpPr>
        <p:spPr>
          <a:xfrm>
            <a:off x="4139952" y="476672"/>
            <a:ext cx="4392488" cy="923330"/>
          </a:xfrm>
          <a:prstGeom prst="rect">
            <a:avLst/>
          </a:prstGeom>
          <a:noFill/>
        </p:spPr>
        <p:txBody>
          <a:bodyPr wrap="square" rtlCol="0">
            <a:spAutoFit/>
          </a:bodyPr>
          <a:lstStyle/>
          <a:p>
            <a:r>
              <a:rPr lang="da-DK" b="1" dirty="0" smtClean="0">
                <a:solidFill>
                  <a:schemeClr val="bg1"/>
                </a:solidFill>
              </a:rPr>
              <a:t>Dres, Ole, Sebastian, Jacob, Hanne og Kristine siger tak for besøget og håber I nåede målet!</a:t>
            </a:r>
            <a:endParaRPr lang="da-DK" b="1" dirty="0">
              <a:solidFill>
                <a:schemeClr val="bg1"/>
              </a:solidFill>
            </a:endParaRPr>
          </a:p>
        </p:txBody>
      </p:sp>
      <p:sp>
        <p:nvSpPr>
          <p:cNvPr id="5" name="Tekstboks 4"/>
          <p:cNvSpPr txBox="1"/>
          <p:nvPr/>
        </p:nvSpPr>
        <p:spPr>
          <a:xfrm>
            <a:off x="457503" y="1824038"/>
            <a:ext cx="8280920" cy="3785652"/>
          </a:xfrm>
          <a:prstGeom prst="rect">
            <a:avLst/>
          </a:prstGeom>
          <a:noFill/>
        </p:spPr>
        <p:txBody>
          <a:bodyPr wrap="square" rtlCol="0">
            <a:spAutoFit/>
          </a:bodyPr>
          <a:lstStyle/>
          <a:p>
            <a:pPr algn="ctr"/>
            <a:endParaRPr lang="da-DK" sz="2400" b="1" dirty="0" smtClean="0">
              <a:solidFill>
                <a:schemeClr val="bg1"/>
              </a:solidFill>
            </a:endParaRPr>
          </a:p>
          <a:p>
            <a:pPr algn="ctr"/>
            <a:r>
              <a:rPr lang="da-DK" sz="2400" b="1" dirty="0" smtClean="0">
                <a:solidFill>
                  <a:schemeClr val="bg1"/>
                </a:solidFill>
              </a:rPr>
              <a:t>Fik I gennemført diskussionen og skabt fokus?</a:t>
            </a:r>
          </a:p>
          <a:p>
            <a:endParaRPr lang="da-DK" dirty="0" smtClean="0"/>
          </a:p>
          <a:p>
            <a:pPr algn="ctr"/>
            <a:endParaRPr lang="da-DK" sz="2400" b="1" dirty="0">
              <a:solidFill>
                <a:schemeClr val="bg1"/>
              </a:solidFill>
            </a:endParaRPr>
          </a:p>
          <a:p>
            <a:pPr algn="ctr"/>
            <a:r>
              <a:rPr lang="da-DK" sz="2400" b="1" dirty="0" smtClean="0">
                <a:solidFill>
                  <a:schemeClr val="bg1"/>
                </a:solidFill>
              </a:rPr>
              <a:t>Har I fået tænkt over, hvad I gør og hvorfor I gør det?</a:t>
            </a:r>
          </a:p>
          <a:p>
            <a:pPr algn="ctr"/>
            <a:endParaRPr lang="da-DK" sz="2400" b="1" dirty="0" smtClean="0">
              <a:solidFill>
                <a:schemeClr val="bg1"/>
              </a:solidFill>
            </a:endParaRPr>
          </a:p>
          <a:p>
            <a:pPr algn="ctr"/>
            <a:endParaRPr lang="da-DK" sz="2400" b="1" dirty="0">
              <a:solidFill>
                <a:schemeClr val="bg1"/>
              </a:solidFill>
            </a:endParaRPr>
          </a:p>
          <a:p>
            <a:pPr algn="ctr"/>
            <a:r>
              <a:rPr lang="da-DK" sz="2400" b="1" dirty="0" smtClean="0">
                <a:solidFill>
                  <a:schemeClr val="bg1"/>
                </a:solidFill>
              </a:rPr>
              <a:t>Har I fået sat jer nye mål?</a:t>
            </a:r>
          </a:p>
          <a:p>
            <a:endParaRPr lang="da-DK" dirty="0"/>
          </a:p>
          <a:p>
            <a:endParaRPr lang="da-DK" dirty="0"/>
          </a:p>
          <a:p>
            <a:endParaRPr lang="da-DK" dirty="0"/>
          </a:p>
        </p:txBody>
      </p:sp>
    </p:spTree>
    <p:extLst>
      <p:ext uri="{BB962C8B-B14F-4D97-AF65-F5344CB8AC3E}">
        <p14:creationId xmlns:p14="http://schemas.microsoft.com/office/powerpoint/2010/main" val="4153482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1098</Words>
  <Application>Microsoft Office PowerPoint</Application>
  <PresentationFormat>Skærmshow (4:3)</PresentationFormat>
  <Paragraphs>60</Paragraphs>
  <Slides>7</Slides>
  <Notes>0</Notes>
  <HiddenSlides>0</HiddenSlides>
  <MMClips>0</MMClips>
  <ScaleCrop>false</ScaleCrop>
  <HeadingPairs>
    <vt:vector size="4" baseType="variant">
      <vt:variant>
        <vt:lpstr>Tema</vt:lpstr>
      </vt:variant>
      <vt:variant>
        <vt:i4>1</vt:i4>
      </vt:variant>
      <vt:variant>
        <vt:lpstr>Diastitler</vt:lpstr>
      </vt:variant>
      <vt:variant>
        <vt:i4>7</vt:i4>
      </vt:variant>
    </vt:vector>
  </HeadingPairs>
  <TitlesOfParts>
    <vt:vector size="8"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Mads Stenbæk</dc:creator>
  <cp:lastModifiedBy>Mads Stenbæk</cp:lastModifiedBy>
  <cp:revision>72</cp:revision>
  <dcterms:created xsi:type="dcterms:W3CDTF">2015-10-16T10:20:23Z</dcterms:created>
  <dcterms:modified xsi:type="dcterms:W3CDTF">2015-10-19T13:53:47Z</dcterms:modified>
</cp:coreProperties>
</file>